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7" r:id="rId6"/>
    <p:sldId id="262" r:id="rId7"/>
    <p:sldId id="263" r:id="rId8"/>
    <p:sldId id="268" r:id="rId9"/>
    <p:sldId id="264" r:id="rId10"/>
    <p:sldId id="265" r:id="rId11"/>
    <p:sldId id="258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History 439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Introduction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6176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CA" dirty="0" smtClean="0"/>
              <a:t>Catholic vocabulary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/>
          </a:bodyPr>
          <a:lstStyle/>
          <a:p>
            <a:r>
              <a:rPr lang="en-CA" u="sng" dirty="0" smtClean="0"/>
              <a:t>Roman </a:t>
            </a:r>
            <a:r>
              <a:rPr lang="en-CA" u="sng" dirty="0"/>
              <a:t>Congregations</a:t>
            </a:r>
            <a:r>
              <a:rPr lang="en-CA" dirty="0"/>
              <a:t>: </a:t>
            </a:r>
          </a:p>
          <a:p>
            <a:pPr marL="137160" indent="0">
              <a:buNone/>
            </a:pPr>
            <a:r>
              <a:rPr lang="en-CA" dirty="0"/>
              <a:t>Holy Office</a:t>
            </a:r>
            <a:br>
              <a:rPr lang="en-CA" dirty="0"/>
            </a:br>
            <a:r>
              <a:rPr lang="en-CA" dirty="0"/>
              <a:t>Sacred Consistorial Congregation: Bishops</a:t>
            </a:r>
            <a:br>
              <a:rPr lang="en-CA" dirty="0"/>
            </a:br>
            <a:r>
              <a:rPr lang="en-CA" dirty="0"/>
              <a:t>Oriental Churches</a:t>
            </a:r>
            <a:br>
              <a:rPr lang="en-CA" dirty="0"/>
            </a:br>
            <a:r>
              <a:rPr lang="en-CA" dirty="0"/>
              <a:t>Discipline of the Sacraments </a:t>
            </a:r>
            <a:br>
              <a:rPr lang="en-CA" dirty="0"/>
            </a:br>
            <a:r>
              <a:rPr lang="en-CA" dirty="0"/>
              <a:t>Council</a:t>
            </a:r>
            <a:br>
              <a:rPr lang="en-CA" dirty="0"/>
            </a:br>
            <a:r>
              <a:rPr lang="en-CA" dirty="0"/>
              <a:t>Religious </a:t>
            </a:r>
            <a:br>
              <a:rPr lang="en-CA" dirty="0"/>
            </a:br>
            <a:r>
              <a:rPr lang="en-CA" dirty="0"/>
              <a:t>Propaganda Fide</a:t>
            </a:r>
            <a:br>
              <a:rPr lang="en-CA" dirty="0"/>
            </a:br>
            <a:r>
              <a:rPr lang="en-CA" dirty="0"/>
              <a:t>Rites</a:t>
            </a:r>
            <a:br>
              <a:rPr lang="en-CA" dirty="0"/>
            </a:br>
            <a:r>
              <a:rPr lang="en-CA" dirty="0"/>
              <a:t>Ceremonies</a:t>
            </a:r>
            <a:br>
              <a:rPr lang="en-CA" dirty="0"/>
            </a:br>
            <a:r>
              <a:rPr lang="en-CA" dirty="0"/>
              <a:t>Roman University</a:t>
            </a:r>
            <a:br>
              <a:rPr lang="en-CA" dirty="0"/>
            </a:br>
            <a:r>
              <a:rPr lang="en-CA" dirty="0"/>
              <a:t>Index, Index of Prohibited Books.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45921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History 439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61560"/>
          </a:xfrm>
        </p:spPr>
        <p:txBody>
          <a:bodyPr/>
          <a:lstStyle/>
          <a:p>
            <a:r>
              <a:rPr lang="en-CA" dirty="0" smtClean="0"/>
              <a:t>Course objective:</a:t>
            </a:r>
          </a:p>
          <a:p>
            <a:pPr lvl="1"/>
            <a:r>
              <a:rPr lang="en-CA" sz="2800" dirty="0" smtClean="0"/>
              <a:t>What was Catholicism in early modern Europe?</a:t>
            </a:r>
          </a:p>
          <a:p>
            <a:pPr lvl="2"/>
            <a:r>
              <a:rPr lang="en-CA" sz="2800" dirty="0" smtClean="0"/>
              <a:t>What are names that identify Catholicism?</a:t>
            </a:r>
          </a:p>
          <a:p>
            <a:pPr lvl="2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495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History 439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significance of the Council of Trent</a:t>
            </a:r>
          </a:p>
          <a:p>
            <a:pPr lvl="1"/>
            <a:r>
              <a:rPr lang="en-CA" sz="2800" dirty="0" smtClean="0"/>
              <a:t>Midterm question:</a:t>
            </a:r>
          </a:p>
          <a:p>
            <a:pPr lvl="2"/>
            <a:r>
              <a:rPr lang="en-CA" sz="2800" dirty="0"/>
              <a:t>Was the Council of Trent the defining event of early modern Catholicism?</a:t>
            </a:r>
          </a:p>
          <a:p>
            <a:pPr lvl="2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83891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CA" dirty="0" smtClean="0"/>
              <a:t>Catholic vocabulary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61560"/>
          </a:xfrm>
        </p:spPr>
        <p:txBody>
          <a:bodyPr>
            <a:normAutofit/>
          </a:bodyPr>
          <a:lstStyle/>
          <a:p>
            <a:r>
              <a:rPr lang="en-CA" dirty="0"/>
              <a:t>God, Trinity: Father, Son, Holy Spirit</a:t>
            </a:r>
            <a:br>
              <a:rPr lang="en-CA" dirty="0"/>
            </a:br>
            <a:r>
              <a:rPr lang="en-CA" dirty="0"/>
              <a:t>angels, saints, Blessed Virgin Mary</a:t>
            </a:r>
            <a:br>
              <a:rPr lang="en-CA" dirty="0"/>
            </a:br>
            <a:r>
              <a:rPr lang="en-CA" dirty="0"/>
              <a:t>heaven, purgatory, hell</a:t>
            </a:r>
            <a:br>
              <a:rPr lang="en-CA" dirty="0"/>
            </a:br>
            <a:r>
              <a:rPr lang="en-CA" dirty="0"/>
              <a:t>church triumphant, church suffering, church militant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0537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CA" dirty="0" smtClean="0"/>
              <a:t>Catholic vocabulary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/>
          <a:lstStyle/>
          <a:p>
            <a:r>
              <a:rPr lang="en-CA" dirty="0"/>
              <a:t>7 </a:t>
            </a:r>
            <a:r>
              <a:rPr lang="en-CA" dirty="0" smtClean="0"/>
              <a:t>sacraments</a:t>
            </a:r>
            <a:endParaRPr lang="en-CA" dirty="0"/>
          </a:p>
          <a:p>
            <a:r>
              <a:rPr lang="en-CA" dirty="0"/>
              <a:t>baptism </a:t>
            </a:r>
            <a:br>
              <a:rPr lang="en-CA" dirty="0"/>
            </a:br>
            <a:r>
              <a:rPr lang="en-CA" dirty="0"/>
              <a:t>Eucharist </a:t>
            </a:r>
            <a:br>
              <a:rPr lang="en-CA" dirty="0"/>
            </a:br>
            <a:r>
              <a:rPr lang="en-CA" dirty="0"/>
              <a:t>penance</a:t>
            </a:r>
            <a:br>
              <a:rPr lang="en-CA" dirty="0"/>
            </a:br>
            <a:r>
              <a:rPr lang="en-CA" dirty="0"/>
              <a:t>confirmation </a:t>
            </a:r>
            <a:br>
              <a:rPr lang="en-CA" dirty="0"/>
            </a:br>
            <a:r>
              <a:rPr lang="en-CA" dirty="0"/>
              <a:t>Holy Orders </a:t>
            </a:r>
            <a:br>
              <a:rPr lang="en-CA" dirty="0"/>
            </a:br>
            <a:r>
              <a:rPr lang="en-CA" dirty="0"/>
              <a:t>marriage</a:t>
            </a:r>
            <a:br>
              <a:rPr lang="en-CA" dirty="0"/>
            </a:br>
            <a:r>
              <a:rPr lang="en-CA" dirty="0"/>
              <a:t>extreme unction </a:t>
            </a:r>
          </a:p>
          <a:p>
            <a:r>
              <a:rPr lang="en-CA" dirty="0"/>
              <a:t>Mass, transubstantiation </a:t>
            </a:r>
          </a:p>
          <a:p>
            <a:r>
              <a:rPr lang="en-CA" dirty="0" err="1"/>
              <a:t>sacramentals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6946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Catholic vocabulary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pilgrimage, shrine, relic </a:t>
            </a:r>
          </a:p>
          <a:p>
            <a:r>
              <a:rPr lang="en-CA" dirty="0"/>
              <a:t>cult of the saints: canonization </a:t>
            </a:r>
          </a:p>
          <a:p>
            <a:r>
              <a:rPr lang="en-CA" dirty="0"/>
              <a:t>seasons of the liturgical year: </a:t>
            </a:r>
            <a:endParaRPr lang="en-CA" dirty="0" smtClean="0"/>
          </a:p>
          <a:p>
            <a:pPr lvl="1"/>
            <a:r>
              <a:rPr lang="en-CA" dirty="0" smtClean="0"/>
              <a:t>Advent </a:t>
            </a:r>
          </a:p>
          <a:p>
            <a:pPr lvl="1"/>
            <a:r>
              <a:rPr lang="en-CA" dirty="0" smtClean="0"/>
              <a:t>Christmas </a:t>
            </a:r>
          </a:p>
          <a:p>
            <a:pPr lvl="1"/>
            <a:r>
              <a:rPr lang="en-CA" dirty="0" smtClean="0"/>
              <a:t>Lent </a:t>
            </a:r>
          </a:p>
          <a:p>
            <a:pPr lvl="1"/>
            <a:r>
              <a:rPr lang="en-CA" dirty="0" smtClean="0"/>
              <a:t>Easter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52758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0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Catholic vocabulary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Hierarchy</a:t>
            </a:r>
          </a:p>
          <a:p>
            <a:pPr lvl="1"/>
            <a:r>
              <a:rPr lang="en-CA" sz="2800" dirty="0" smtClean="0"/>
              <a:t>pope </a:t>
            </a:r>
            <a:r>
              <a:rPr lang="en-CA" sz="2800" dirty="0"/>
              <a:t>(Bishop of Rome, elected by cardinals in </a:t>
            </a:r>
            <a:r>
              <a:rPr lang="en-CA" sz="2800" dirty="0" smtClean="0"/>
              <a:t>conclave)</a:t>
            </a:r>
          </a:p>
          <a:p>
            <a:pPr lvl="1"/>
            <a:r>
              <a:rPr lang="en-CA" sz="2800" dirty="0" smtClean="0"/>
              <a:t>bishops</a:t>
            </a:r>
          </a:p>
          <a:p>
            <a:pPr lvl="1"/>
            <a:r>
              <a:rPr lang="en-CA" sz="2800" dirty="0" smtClean="0"/>
              <a:t>priests</a:t>
            </a:r>
          </a:p>
          <a:p>
            <a:pPr lvl="1"/>
            <a:r>
              <a:rPr lang="en-CA" sz="2800" dirty="0" smtClean="0"/>
              <a:t>deacons</a:t>
            </a:r>
          </a:p>
          <a:p>
            <a:pPr lvl="1"/>
            <a:r>
              <a:rPr lang="en-CA" sz="2800" dirty="0" err="1" smtClean="0"/>
              <a:t>subdeacons</a:t>
            </a:r>
            <a:endParaRPr lang="en-CA" sz="28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512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CA" dirty="0" smtClean="0"/>
              <a:t>Catholic vocabulary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CA" u="sng" dirty="0"/>
              <a:t>bishop</a:t>
            </a:r>
            <a:r>
              <a:rPr lang="en-CA" dirty="0"/>
              <a:t> (ordinary): </a:t>
            </a:r>
            <a:endParaRPr lang="en-CA" dirty="0" smtClean="0"/>
          </a:p>
          <a:p>
            <a:r>
              <a:rPr lang="en-CA" dirty="0" smtClean="0"/>
              <a:t>see </a:t>
            </a:r>
            <a:r>
              <a:rPr lang="en-CA" dirty="0"/>
              <a:t>/ diocese, ecclesiastical </a:t>
            </a:r>
            <a:r>
              <a:rPr lang="en-CA" dirty="0" smtClean="0"/>
              <a:t>province</a:t>
            </a:r>
          </a:p>
          <a:p>
            <a:r>
              <a:rPr lang="en-CA" dirty="0" smtClean="0"/>
              <a:t>metropolitan</a:t>
            </a:r>
            <a:r>
              <a:rPr lang="en-CA" dirty="0"/>
              <a:t>, </a:t>
            </a:r>
            <a:r>
              <a:rPr lang="en-CA" dirty="0" err="1"/>
              <a:t>suffragan</a:t>
            </a:r>
            <a:r>
              <a:rPr lang="en-CA" dirty="0"/>
              <a:t>, coadjutor, patriarch, primate, primacy, </a:t>
            </a:r>
            <a:r>
              <a:rPr lang="en-CA" dirty="0" smtClean="0"/>
              <a:t>archdeacon</a:t>
            </a:r>
          </a:p>
          <a:p>
            <a:r>
              <a:rPr lang="en-CA" dirty="0" smtClean="0"/>
              <a:t>cathedral </a:t>
            </a:r>
          </a:p>
          <a:p>
            <a:r>
              <a:rPr lang="en-CA" dirty="0" smtClean="0"/>
              <a:t>mitre</a:t>
            </a:r>
            <a:r>
              <a:rPr lang="en-CA" dirty="0"/>
              <a:t>, crosier / </a:t>
            </a:r>
            <a:r>
              <a:rPr lang="en-CA" dirty="0" smtClean="0"/>
              <a:t>crozier</a:t>
            </a:r>
          </a:p>
          <a:p>
            <a:r>
              <a:rPr lang="en-CA" dirty="0" smtClean="0"/>
              <a:t>pluralism</a:t>
            </a:r>
            <a:r>
              <a:rPr lang="en-CA" dirty="0"/>
              <a:t>, absenteeism, simony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4341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Catholic vocabulary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61560"/>
          </a:xfrm>
        </p:spPr>
        <p:txBody>
          <a:bodyPr>
            <a:normAutofit fontScale="92500"/>
          </a:bodyPr>
          <a:lstStyle/>
          <a:p>
            <a:r>
              <a:rPr lang="en-CA" u="sng" dirty="0"/>
              <a:t>clergy</a:t>
            </a:r>
            <a:r>
              <a:rPr lang="en-CA" dirty="0"/>
              <a:t>: secular (diocesan) or regular (</a:t>
            </a:r>
            <a:r>
              <a:rPr lang="en-CA" i="1" dirty="0" err="1"/>
              <a:t>regula</a:t>
            </a:r>
            <a:r>
              <a:rPr lang="en-CA" dirty="0"/>
              <a:t> = rule)</a:t>
            </a:r>
            <a:br>
              <a:rPr lang="en-CA" dirty="0"/>
            </a:br>
            <a:r>
              <a:rPr lang="en-CA" dirty="0"/>
              <a:t>--(cathedral) canon, benefice</a:t>
            </a:r>
            <a:br>
              <a:rPr lang="en-CA" dirty="0"/>
            </a:br>
            <a:r>
              <a:rPr lang="en-CA" dirty="0"/>
              <a:t>--celibacy, </a:t>
            </a:r>
            <a:r>
              <a:rPr lang="en-CA" dirty="0" err="1"/>
              <a:t>concubinage</a:t>
            </a:r>
            <a:r>
              <a:rPr lang="en-CA" dirty="0"/>
              <a:t> </a:t>
            </a:r>
          </a:p>
          <a:p>
            <a:r>
              <a:rPr lang="en-CA" u="sng" dirty="0"/>
              <a:t>mendicants</a:t>
            </a:r>
            <a:r>
              <a:rPr lang="en-CA" dirty="0"/>
              <a:t>: Order of Friars Minor (Franciscans), Order of Preachers (Dominicans), prior </a:t>
            </a:r>
          </a:p>
          <a:p>
            <a:r>
              <a:rPr lang="en-CA" u="sng" dirty="0"/>
              <a:t>monasticism</a:t>
            </a:r>
            <a:r>
              <a:rPr lang="en-CA" dirty="0"/>
              <a:t>: Rule of Benedict, Benedictines, Cistercians, </a:t>
            </a:r>
            <a:r>
              <a:rPr lang="en-CA" dirty="0" err="1"/>
              <a:t>Carthusians</a:t>
            </a:r>
            <a:r>
              <a:rPr lang="en-CA" dirty="0"/>
              <a:t>, abbot, monk; convents: nuns</a:t>
            </a:r>
          </a:p>
          <a:p>
            <a:pPr lvl="1"/>
            <a:r>
              <a:rPr lang="en-CA" sz="2600" i="1" dirty="0"/>
              <a:t>in </a:t>
            </a:r>
            <a:r>
              <a:rPr lang="en-CA" sz="2600" i="1" dirty="0" err="1"/>
              <a:t>commendam</a:t>
            </a:r>
            <a:r>
              <a:rPr lang="en-CA" sz="2600" dirty="0"/>
              <a:t>, commendatory abbot</a:t>
            </a:r>
          </a:p>
          <a:p>
            <a:r>
              <a:rPr lang="en-CA" dirty="0"/>
              <a:t>pastoral care, canon law</a:t>
            </a:r>
          </a:p>
        </p:txBody>
      </p:sp>
    </p:spTree>
    <p:extLst>
      <p:ext uri="{BB962C8B-B14F-4D97-AF65-F5344CB8AC3E}">
        <p14:creationId xmlns:p14="http://schemas.microsoft.com/office/powerpoint/2010/main" val="1668427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CA" dirty="0" smtClean="0"/>
              <a:t>Catholic vocabulary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242560"/>
          </a:xfrm>
        </p:spPr>
        <p:txBody>
          <a:bodyPr>
            <a:normAutofit/>
          </a:bodyPr>
          <a:lstStyle/>
          <a:p>
            <a:r>
              <a:rPr lang="en-CA" b="1" dirty="0"/>
              <a:t>Roman </a:t>
            </a:r>
            <a:r>
              <a:rPr lang="en-CA" b="1" dirty="0" smtClean="0"/>
              <a:t>Curia:</a:t>
            </a:r>
            <a:r>
              <a:rPr lang="en-CA" dirty="0" smtClean="0"/>
              <a:t>  </a:t>
            </a:r>
            <a:r>
              <a:rPr lang="en-CA" dirty="0"/>
              <a:t>Apostolic See (Holy See) </a:t>
            </a:r>
          </a:p>
          <a:p>
            <a:r>
              <a:rPr lang="en-CA" dirty="0"/>
              <a:t>Pope </a:t>
            </a:r>
            <a:r>
              <a:rPr lang="en-CA" dirty="0" smtClean="0"/>
              <a:t>– College of Cardinals; Consistory</a:t>
            </a:r>
          </a:p>
          <a:p>
            <a:r>
              <a:rPr lang="en-CA" dirty="0"/>
              <a:t>Cardinal Vicar, Cardinal Nephew, Cardinal Secretary of State </a:t>
            </a:r>
          </a:p>
          <a:p>
            <a:r>
              <a:rPr lang="en-CA" dirty="0" smtClean="0"/>
              <a:t>legates</a:t>
            </a:r>
            <a:r>
              <a:rPr lang="en-CA" dirty="0"/>
              <a:t>, nuncios </a:t>
            </a:r>
          </a:p>
          <a:p>
            <a:r>
              <a:rPr lang="en-CA" i="1" dirty="0" err="1"/>
              <a:t>sede</a:t>
            </a:r>
            <a:r>
              <a:rPr lang="en-CA" i="1" dirty="0"/>
              <a:t> </a:t>
            </a:r>
            <a:r>
              <a:rPr lang="en-CA" i="1" dirty="0" err="1"/>
              <a:t>vacante</a:t>
            </a:r>
            <a:r>
              <a:rPr lang="en-CA" dirty="0"/>
              <a:t> = vacant </a:t>
            </a:r>
            <a:r>
              <a:rPr lang="en-CA" dirty="0" smtClean="0"/>
              <a:t>see</a:t>
            </a:r>
          </a:p>
          <a:p>
            <a:r>
              <a:rPr lang="en-CA" u="sng" dirty="0"/>
              <a:t>Curial Offices</a:t>
            </a:r>
            <a:r>
              <a:rPr lang="en-CA" dirty="0"/>
              <a:t>: Apostolic Chancery, Datary, Apostolic Camera, Secretariat of State </a:t>
            </a:r>
          </a:p>
          <a:p>
            <a:r>
              <a:rPr lang="en-CA" u="sng" dirty="0"/>
              <a:t>Tribunals</a:t>
            </a:r>
            <a:r>
              <a:rPr lang="en-CA" dirty="0"/>
              <a:t>: Penitentiary, Rota, </a:t>
            </a:r>
            <a:r>
              <a:rPr lang="en-CA" dirty="0" err="1"/>
              <a:t>Signatura</a:t>
            </a:r>
            <a:r>
              <a:rPr lang="en-CA" dirty="0"/>
              <a:t>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510337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</TotalTime>
  <Words>222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History 439</vt:lpstr>
      <vt:lpstr>Catholic vocabulary</vt:lpstr>
      <vt:lpstr>Catholic vocabulary</vt:lpstr>
      <vt:lpstr>Catholic vocabulary</vt:lpstr>
      <vt:lpstr>PowerPoint Presentation</vt:lpstr>
      <vt:lpstr>Catholic vocabulary</vt:lpstr>
      <vt:lpstr>Catholic vocabulary</vt:lpstr>
      <vt:lpstr>Catholic vocabulary</vt:lpstr>
      <vt:lpstr>Catholic vocabulary</vt:lpstr>
      <vt:lpstr>Catholic vocabulary</vt:lpstr>
      <vt:lpstr>History 439</vt:lpstr>
      <vt:lpstr>History 439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439</dc:title>
  <dc:creator>Hilmar</dc:creator>
  <cp:lastModifiedBy>Hilmar</cp:lastModifiedBy>
  <cp:revision>4</cp:revision>
  <dcterms:created xsi:type="dcterms:W3CDTF">2006-08-16T00:00:00Z</dcterms:created>
  <dcterms:modified xsi:type="dcterms:W3CDTF">2012-04-23T22:50:40Z</dcterms:modified>
</cp:coreProperties>
</file>